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8" r:id="rId3"/>
    <p:sldId id="259" r:id="rId4"/>
    <p:sldId id="263" r:id="rId5"/>
    <p:sldId id="264" r:id="rId6"/>
    <p:sldId id="265" r:id="rId7"/>
    <p:sldId id="260" r:id="rId8"/>
    <p:sldId id="261" r:id="rId9"/>
    <p:sldId id="262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86946" autoAdjust="0"/>
  </p:normalViewPr>
  <p:slideViewPr>
    <p:cSldViewPr>
      <p:cViewPr>
        <p:scale>
          <a:sx n="88" d="100"/>
          <a:sy n="88" d="100"/>
        </p:scale>
        <p:origin x="-125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981" y="-8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D7A7125-9D65-4BFA-BEE7-BBA1BE8230A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D8EDCD2-7AAB-424B-B1AB-ABAA5D014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0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Touch on: ELD</a:t>
            </a:r>
            <a:r>
              <a:rPr lang="en-US" baseline="0" dirty="0" smtClean="0"/>
              <a:t> history and purpose</a:t>
            </a:r>
            <a:r>
              <a:rPr lang="en-US" dirty="0" smtClean="0"/>
              <a:t>;</a:t>
            </a:r>
            <a:r>
              <a:rPr lang="en-US" baseline="0" dirty="0" smtClean="0"/>
              <a:t> who must use; mention some of the mandatory functionality, mention some of the possible functionality should a company choose to buy and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5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Touch on:  answer is yes and no, depending on the design; provide examples</a:t>
            </a:r>
            <a:r>
              <a:rPr lang="en-US" baseline="0" dirty="0" smtClean="0"/>
              <a:t> of different distance calculation types; record keeping requirements; review some internal controls necessary for </a:t>
            </a:r>
            <a:r>
              <a:rPr lang="en-US" baseline="0" smtClean="0"/>
              <a:t>accurate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with system generating reports prior to certain time frames,</a:t>
            </a:r>
            <a:r>
              <a:rPr lang="en-US" baseline="0" dirty="0" smtClean="0"/>
              <a:t> i.e. inability to extract aged periods to cost of extracting info.</a:t>
            </a:r>
          </a:p>
          <a:p>
            <a:r>
              <a:rPr lang="en-US" baseline="0" dirty="0" smtClean="0"/>
              <a:t>Cost to carrier to get provider to extract reports if change providers.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0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IFTA audits, data has to be in a readable/auditable</a:t>
            </a:r>
            <a:r>
              <a:rPr lang="en-US" baseline="0" dirty="0" smtClean="0"/>
              <a:t> format to the base jurisdiction; not to the driver or enforcement.</a:t>
            </a:r>
          </a:p>
          <a:p>
            <a:r>
              <a:rPr lang="en-US" baseline="0" dirty="0" smtClean="0"/>
              <a:t>IFTA requires: dates, origin &amp; destination, routes of travel, beginning &amp; ending odometer reading (or GPS or ECM), total trip distance, distance traveled in each jurisdiction during the trip, vehicle unit # or VIN.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91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the user override the system?</a:t>
            </a:r>
          </a:p>
          <a:p>
            <a:r>
              <a:rPr lang="en-US" dirty="0" smtClean="0"/>
              <a:t>What happens when</a:t>
            </a:r>
            <a:r>
              <a:rPr lang="en-US" baseline="0" dirty="0" smtClean="0"/>
              <a:t> the system malfunctions or signal is lost/blocked?</a:t>
            </a:r>
          </a:p>
          <a:p>
            <a:r>
              <a:rPr lang="en-US" baseline="0" dirty="0" smtClean="0"/>
              <a:t>Logs don’t always capture </a:t>
            </a:r>
            <a:r>
              <a:rPr lang="en-US" baseline="0" smtClean="0"/>
              <a:t>all travel.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DCD2-7AAB-424B-B1AB-ABAA5D014D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0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9-10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2017 Annual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Chandler, Arizona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9-10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2017 Annual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Chandler, Arizona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22861"/>
            <a:ext cx="1767708" cy="15011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7162800" cy="1752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ELD Mandate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What You Need To  Know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 bwMode="auto">
          <a:xfrm>
            <a:off x="1066800" y="3976776"/>
            <a:ext cx="7162800" cy="242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Dave Gray, </a:t>
            </a:r>
            <a:r>
              <a:rPr lang="en-US" dirty="0" err="1" smtClean="0"/>
              <a:t>Glostone</a:t>
            </a:r>
            <a:r>
              <a:rPr lang="en-US" dirty="0" smtClean="0"/>
              <a:t> Trucking Solutions</a:t>
            </a:r>
          </a:p>
          <a:p>
            <a:r>
              <a:rPr lang="en-US" dirty="0" err="1" smtClean="0"/>
              <a:t>Mahlon</a:t>
            </a:r>
            <a:r>
              <a:rPr lang="en-US" dirty="0" smtClean="0"/>
              <a:t> </a:t>
            </a:r>
            <a:r>
              <a:rPr lang="en-US" dirty="0" err="1" smtClean="0"/>
              <a:t>Gragen</a:t>
            </a:r>
            <a:r>
              <a:rPr lang="en-US" dirty="0" smtClean="0"/>
              <a:t>, ATC Leasing</a:t>
            </a:r>
          </a:p>
          <a:p>
            <a:r>
              <a:rPr lang="en-US" dirty="0" smtClean="0"/>
              <a:t>Beth </a:t>
            </a:r>
            <a:r>
              <a:rPr lang="en-US" dirty="0" err="1" smtClean="0"/>
              <a:t>Duda</a:t>
            </a:r>
            <a:r>
              <a:rPr lang="en-US" dirty="0" smtClean="0"/>
              <a:t>, Arizona Department of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2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dirty="0" smtClean="0"/>
              <a:t>What is it</a:t>
            </a:r>
          </a:p>
          <a:p>
            <a:pPr lvl="1"/>
            <a:r>
              <a:rPr lang="en-US" dirty="0" smtClean="0"/>
              <a:t>MAP 21 FMCSA mandate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hanges the way (some) drivers will record HOS</a:t>
            </a:r>
          </a:p>
          <a:p>
            <a:r>
              <a:rPr lang="en-US" dirty="0" smtClean="0"/>
              <a:t>What it must do</a:t>
            </a:r>
          </a:p>
          <a:p>
            <a:pPr lvl="1"/>
            <a:r>
              <a:rPr lang="en-US" dirty="0" smtClean="0"/>
              <a:t>Many things!  </a:t>
            </a:r>
          </a:p>
          <a:p>
            <a:pPr lvl="2"/>
            <a:r>
              <a:rPr lang="en-US" dirty="0" smtClean="0"/>
              <a:t>Designed around the driver and HOS compliance</a:t>
            </a:r>
          </a:p>
          <a:p>
            <a:r>
              <a:rPr lang="en-US" dirty="0" smtClean="0"/>
              <a:t>What it can do (when designed appropriately)</a:t>
            </a:r>
          </a:p>
          <a:p>
            <a:pPr lvl="1"/>
            <a:r>
              <a:rPr lang="en-US" dirty="0" smtClean="0"/>
              <a:t>Possibilities are endless!!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dirty="0" smtClean="0"/>
              <a:t>Electronic Logging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methods for calculating distance</a:t>
            </a:r>
          </a:p>
          <a:p>
            <a:pPr lvl="1"/>
            <a:r>
              <a:rPr lang="en-US" dirty="0"/>
              <a:t>Most will be ELD compliant for FMCSA purposes</a:t>
            </a:r>
          </a:p>
          <a:p>
            <a:pPr lvl="1"/>
            <a:r>
              <a:rPr lang="en-US" dirty="0"/>
              <a:t>Many may not be </a:t>
            </a:r>
            <a:r>
              <a:rPr lang="en-US" dirty="0" smtClean="0"/>
              <a:t>accurate enough for IFTA compliance</a:t>
            </a:r>
          </a:p>
          <a:p>
            <a:r>
              <a:rPr lang="en-US" dirty="0" smtClean="0"/>
              <a:t>What about record keeping?</a:t>
            </a:r>
          </a:p>
          <a:p>
            <a:r>
              <a:rPr lang="en-US" dirty="0" smtClean="0"/>
              <a:t>Even the BEST design can’t make up for poor internal controls 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dirty="0" smtClean="0"/>
              <a:t>Are ELD’s Appropriate For IFTA?</a:t>
            </a:r>
            <a:br>
              <a:rPr lang="en-US" sz="3200" dirty="0" smtClean="0"/>
            </a:br>
            <a:r>
              <a:rPr lang="en-US" sz="3200" dirty="0" smtClean="0"/>
              <a:t>It starts with the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larger carriers already have an on-board device, smaller carriers are still learning</a:t>
            </a:r>
          </a:p>
          <a:p>
            <a:pPr lvl="1"/>
            <a:r>
              <a:rPr lang="en-US" dirty="0" smtClean="0"/>
              <a:t>A year ago, 81% of carriers with more than 250 trucks were ELD/AOBR compliant</a:t>
            </a:r>
          </a:p>
          <a:p>
            <a:pPr lvl="1"/>
            <a:r>
              <a:rPr lang="en-US" dirty="0" smtClean="0"/>
              <a:t>Only 33% of smaller carriers</a:t>
            </a:r>
          </a:p>
          <a:p>
            <a:r>
              <a:rPr lang="en-US" dirty="0" smtClean="0"/>
              <a:t>Potential delay could encourage some smaller carriers to put off implementation to the last minute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Motor Carriers &amp; The 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Vendors everywhere</a:t>
            </a:r>
          </a:p>
          <a:p>
            <a:pPr lvl="1"/>
            <a:r>
              <a:rPr lang="en-US" dirty="0" smtClean="0"/>
              <a:t>77 on the FMCSA certification list</a:t>
            </a:r>
          </a:p>
          <a:p>
            <a:pPr lvl="1"/>
            <a:r>
              <a:rPr lang="en-US" dirty="0" smtClean="0"/>
              <a:t>Buyer beware on promises</a:t>
            </a:r>
          </a:p>
          <a:p>
            <a:pPr lvl="1"/>
            <a:r>
              <a:rPr lang="en-US" dirty="0" smtClean="0"/>
              <a:t>Pings from 1 minute to 60 minutes</a:t>
            </a:r>
          </a:p>
          <a:p>
            <a:pPr lvl="1"/>
            <a:r>
              <a:rPr lang="en-US" dirty="0" smtClean="0"/>
              <a:t>Locations from Map points to database for cities</a:t>
            </a:r>
          </a:p>
          <a:p>
            <a:pPr lvl="1"/>
            <a:r>
              <a:rPr lang="en-US" dirty="0" smtClean="0"/>
              <a:t>Reliability, accuracy, training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2834" y="304800"/>
            <a:ext cx="8229600" cy="1143000"/>
          </a:xfrm>
        </p:spPr>
        <p:txBody>
          <a:bodyPr/>
          <a:lstStyle/>
          <a:p>
            <a:r>
              <a:rPr lang="en-US" dirty="0" smtClean="0"/>
              <a:t>ELDs and Promises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4" y="1965324"/>
            <a:ext cx="8460105" cy="4144963"/>
          </a:xfrm>
        </p:spPr>
        <p:txBody>
          <a:bodyPr/>
          <a:lstStyle/>
          <a:p>
            <a:r>
              <a:rPr lang="en-US" dirty="0"/>
              <a:t>Filling in the gap when the device fails</a:t>
            </a:r>
          </a:p>
          <a:p>
            <a:pPr lvl="1"/>
            <a:r>
              <a:rPr lang="en-US" dirty="0"/>
              <a:t>Identifying “gap miles”</a:t>
            </a:r>
          </a:p>
          <a:p>
            <a:pPr lvl="2"/>
            <a:r>
              <a:rPr lang="en-US" dirty="0"/>
              <a:t>Knowing when they happen</a:t>
            </a:r>
          </a:p>
          <a:p>
            <a:pPr lvl="1"/>
            <a:r>
              <a:rPr lang="en-US" dirty="0"/>
              <a:t>Switching back and forth between electronic and paper records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Calculating, keeping, and then merging manual miles into the ELD automated mileage program</a:t>
            </a:r>
          </a:p>
          <a:p>
            <a:r>
              <a:rPr lang="en-US" dirty="0" smtClean="0"/>
              <a:t>And the smaller carriers may not do any of this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2962" y="304800"/>
            <a:ext cx="8229600" cy="1143000"/>
          </a:xfrm>
        </p:spPr>
        <p:txBody>
          <a:bodyPr/>
          <a:lstStyle/>
          <a:p>
            <a:r>
              <a:rPr lang="en-US" dirty="0"/>
              <a:t>ELDs and </a:t>
            </a:r>
            <a:r>
              <a:rPr lang="en-US" dirty="0" smtClean="0"/>
              <a:t>Internal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Records Retention</a:t>
            </a:r>
          </a:p>
          <a:p>
            <a:pPr lvl="1"/>
            <a:r>
              <a:rPr lang="en-US" dirty="0" smtClean="0"/>
              <a:t>HOS vs IFTA</a:t>
            </a:r>
          </a:p>
          <a:p>
            <a:pPr lvl="2"/>
            <a:r>
              <a:rPr lang="en-US" dirty="0" smtClean="0"/>
              <a:t>HOS = 6 months</a:t>
            </a:r>
          </a:p>
          <a:p>
            <a:pPr lvl="2"/>
            <a:r>
              <a:rPr lang="en-US" dirty="0" smtClean="0"/>
              <a:t>IFTA = 4 years</a:t>
            </a:r>
          </a:p>
          <a:p>
            <a:pPr lvl="1"/>
            <a:r>
              <a:rPr lang="en-US" dirty="0" smtClean="0"/>
              <a:t>Data storage</a:t>
            </a:r>
          </a:p>
          <a:p>
            <a:pPr lvl="2"/>
            <a:r>
              <a:rPr lang="en-US" dirty="0" smtClean="0"/>
              <a:t>How long data kept by provider</a:t>
            </a:r>
          </a:p>
          <a:p>
            <a:pPr lvl="2"/>
            <a:r>
              <a:rPr lang="en-US" dirty="0" smtClean="0"/>
              <a:t>What about a change in provider?</a:t>
            </a:r>
          </a:p>
          <a:p>
            <a:pPr lvl="2"/>
            <a:r>
              <a:rPr lang="en-US" dirty="0" smtClean="0"/>
              <a:t>Extra charges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ELDs and the IFTA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US" dirty="0" smtClean="0"/>
              <a:t>Report generation</a:t>
            </a:r>
          </a:p>
          <a:p>
            <a:pPr lvl="1"/>
            <a:r>
              <a:rPr lang="en-US" dirty="0" smtClean="0"/>
              <a:t>Readable/auditable format</a:t>
            </a:r>
          </a:p>
          <a:p>
            <a:pPr lvl="1"/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Odometer readings</a:t>
            </a:r>
          </a:p>
          <a:p>
            <a:pPr lvl="2"/>
            <a:r>
              <a:rPr lang="en-US" dirty="0" smtClean="0"/>
              <a:t>Distance by jurisdiction by unit</a:t>
            </a:r>
          </a:p>
          <a:p>
            <a:pPr lvl="2"/>
            <a:r>
              <a:rPr lang="en-US" dirty="0" smtClean="0"/>
              <a:t>Total distance</a:t>
            </a:r>
          </a:p>
          <a:p>
            <a:pPr lvl="2"/>
            <a:r>
              <a:rPr lang="en-US" dirty="0" smtClean="0"/>
              <a:t>Location of each system reading</a:t>
            </a:r>
          </a:p>
          <a:p>
            <a:pPr lvl="2"/>
            <a:r>
              <a:rPr lang="en-US" dirty="0" smtClean="0"/>
              <a:t>Distance between system reading</a:t>
            </a:r>
          </a:p>
          <a:p>
            <a:pPr lvl="2"/>
            <a:r>
              <a:rPr lang="en-US" dirty="0" smtClean="0"/>
              <a:t>Routes of travel by unit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ELDs and the IFTA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issues</a:t>
            </a:r>
          </a:p>
          <a:p>
            <a:pPr lvl="1"/>
            <a:r>
              <a:rPr lang="en-US" dirty="0" smtClean="0"/>
              <a:t>Overrides</a:t>
            </a:r>
          </a:p>
          <a:p>
            <a:pPr lvl="1"/>
            <a:r>
              <a:rPr lang="en-US" dirty="0" smtClean="0"/>
              <a:t>System malfunctions</a:t>
            </a:r>
          </a:p>
          <a:p>
            <a:pPr lvl="1"/>
            <a:r>
              <a:rPr lang="en-US" u="sng" dirty="0" smtClean="0"/>
              <a:t>All travel</a:t>
            </a:r>
            <a:r>
              <a:rPr lang="en-US" dirty="0" smtClean="0"/>
              <a:t> must be documented</a:t>
            </a:r>
          </a:p>
          <a:p>
            <a:pPr lvl="2"/>
            <a:r>
              <a:rPr lang="en-US" dirty="0" smtClean="0"/>
              <a:t>Personal</a:t>
            </a:r>
          </a:p>
          <a:p>
            <a:pPr lvl="2"/>
            <a:r>
              <a:rPr lang="en-US" dirty="0" smtClean="0"/>
              <a:t>&lt;100 ‘air’ miles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ELDs and the IFTA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560</Words>
  <Application>Microsoft Office PowerPoint</Application>
  <PresentationFormat>On-screen Show (4:3)</PresentationFormat>
  <Paragraphs>82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IFTA ABM 2016</vt:lpstr>
      <vt:lpstr>PowerPoint Presentation</vt:lpstr>
      <vt:lpstr>Electronic Logging Device</vt:lpstr>
      <vt:lpstr>Are ELD’s Appropriate For IFTA? It starts with the Design </vt:lpstr>
      <vt:lpstr>Motor Carriers &amp; The ELD</vt:lpstr>
      <vt:lpstr>ELDs and Promises Made</vt:lpstr>
      <vt:lpstr>ELDs and Internal Controls</vt:lpstr>
      <vt:lpstr>ELDs and the IFTA Audit</vt:lpstr>
      <vt:lpstr>ELDs and the IFTA Audit</vt:lpstr>
      <vt:lpstr>ELDs and the IFTA Audit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Lonette Turner</cp:lastModifiedBy>
  <cp:revision>34</cp:revision>
  <cp:lastPrinted>2017-07-28T17:29:59Z</cp:lastPrinted>
  <dcterms:created xsi:type="dcterms:W3CDTF">2016-07-21T22:27:59Z</dcterms:created>
  <dcterms:modified xsi:type="dcterms:W3CDTF">2017-08-05T20:27:34Z</dcterms:modified>
</cp:coreProperties>
</file>